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156" autoAdjust="0"/>
  </p:normalViewPr>
  <p:slideViewPr>
    <p:cSldViewPr snapToGrid="0">
      <p:cViewPr varScale="1">
        <p:scale>
          <a:sx n="73" d="100"/>
          <a:sy n="73" d="100"/>
        </p:scale>
        <p:origin x="8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33B7B-AF29-19DD-031E-5286E2C3909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0E8F61-08EE-E3B8-29D8-F4E8F8CFB0EE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99620-0234-7B36-3A3B-DD6372EBD3F6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DF384-FC2A-1A8C-1B9C-679B1D2C5DEF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544571E8-8442-4CA8-81A6-2E529EA0CFA3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3172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68471F-4D76-C974-F371-33F5241E11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6035AC-A7C4-5254-55D5-5D46044ED90D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F8E29231-20E9-ACC8-DE1A-CA4A7F19A98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3FE93-19F6-2FAD-DD98-FE7BE783084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36439-5006-57B7-51D9-EB4330F7E301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F4002-7F27-2F63-D01F-68C60D84F82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fld id="{022D1CE9-C755-4AAB-8C5F-13133F98F8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42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05F52-7835-DFA4-8D84-F5FD437D327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887D9DB-09AC-44F2-9446-ED4F0EBE5DD6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4D399E-2769-DC6C-20A0-6CA9D9AC632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1E33A-30A7-CC41-0A5B-5F7BAB867FF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59657-CC46-8865-EAEE-85C6905670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C647AF2-6CA4-47A0-A522-6C5146C8192C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4E1420-CF6C-F01B-78D2-CB4763585E2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0444F2-BA34-865A-A0E2-67348F70356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B9F4B-30F0-9AFF-9F0C-430B77471DD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100CD091-CAD9-4718-A067-F99FC2F6FFDB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2DDD1E-99C5-ED6C-84F6-77DDB1E8AAE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B17EB8-B78B-AE6C-52B5-7218B4C46C1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BEDD37-3FD4-2B19-77A6-76F05011779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AA60E56-A7F1-45B2-8DF2-41EE3A3C5EEB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C27F9B-3574-E21D-19A9-3436D2E098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4CAAB3-9D25-B37F-9BBE-A097C27E202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057B-2F54-A918-931C-DBD60B0E1D7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913ABD3-6CB8-45C0-AAF0-5560ADF3C934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27908-9827-70EA-B13A-1EFC95A505B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5637CD-5DC8-01FB-3118-BE99FC9ECC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B8315-5820-02AF-4DB2-1077D7F7070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44A24FC-D98D-433A-A478-3590EE3693ED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B28D10-0751-AE30-0860-63FEF5764BD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9457F1-B91E-300E-5040-8CFD8F00C28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AC8D-5021-3491-82F4-9D274DE99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A0907-2FC8-023D-B2C3-99A8A404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5404E-11B3-AACF-747A-C4CED030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8E65B-EC3D-E21C-3172-FA7E8BB0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5DA7F-686E-9977-975A-E67544640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47F487-5E86-40A6-A6BB-638AC564298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63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ACFD1-88C3-4259-9CE3-525EDE18C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DC7CB-38AC-E810-BFC6-957E7ADB8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DF0C1-C345-B693-A726-37869250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B972E-BD38-9603-E880-7F7C9CF3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36815-CC44-578E-0A26-68851D4CD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6A2E359-805B-4FC8-B936-706836160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79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7983F9-CAFF-AF37-D721-D64B55153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15E73-AD7E-9D93-1514-D33D0BC2B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3DD45-911F-6714-24EA-24303D49C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BE8D3-887D-8AFB-00CD-DC65CE5D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6CEE0-5C4A-5D2E-FC00-5D6D6FD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7E93011-DFE2-4E95-A83E-ECCC4173EB0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5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FCDC2-B2B9-6A56-2811-6C80916A5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07E1C-D3E1-F48D-460F-337A74C0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A60FF-7572-EEA9-328F-D1A254C3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EE3A6-F9F6-7B07-3A2E-0BE6A60CE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4C218-F068-96D0-AB5D-89BA790D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E1B9BC-2597-4223-85B5-215E22E5738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5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FE9C2-A169-150F-A566-5763D4FF6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44CF3-B165-4571-9DDD-AC6E11B02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22801-C361-7405-7BA8-CA797BA55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4ED2A-C819-1EDF-6390-860D7673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90B87-A0CB-19C8-6AB8-70DFF404F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252315-6644-4C2F-829E-2920679F8A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4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ECAF8-BBFA-A715-2323-3ABE2B5DD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C6852-E7FB-2F1B-4005-AEC247ECE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0FC58D-DC56-2D78-D101-973A034E0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1A194E-C794-6586-7A39-032FB6C6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7FAC3-D241-CAA3-252D-96B354DED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E4A84-E736-EBBC-DC67-ABDA1F4AC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D0AF1EE-C8A1-4818-BD98-499CE083AFE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0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4C7DF-A07E-0936-2768-DE3F04C40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E0281-0460-ADB0-CF21-A6B98BE8E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F8117-8E5D-51C9-CAF4-F2DC63995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E98CD2-AF09-20CE-8289-7D8D07467D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4F542F-F86E-37FE-2583-06B717E5F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BE0A60-24B0-F108-CE57-4CFE69668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8A27F-C8E6-C8D8-53A7-CD795717A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BE1226-4A17-676D-ADC9-0F6F8A6A8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F104FD-B4F6-4A09-BE91-7CC293B146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13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7C450-A701-8423-AA71-5C37D808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5B7489-0FD0-056E-0B12-FAD103B96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3309A7-EED9-CF4A-DCB0-6092FD768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550FF-8654-7D81-CAF5-FFA3B286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C724AB-2593-4D37-B9C3-9342641C3FC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10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25A0A-F7EC-4118-26E6-46007DE1D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FFBC5D-1768-9592-4BF7-5581E84E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8FB4F1-2E76-CFD5-5877-ADBB8A4D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CA562DA-65BD-4EB5-850F-D36AEAF1676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2610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501F0-3A4C-EC21-AC1C-BEF8CC19F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489EC-2306-8E08-AF60-93634C7A5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F612B-C16F-0389-2099-3B6CD0AA9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CC675-846B-317D-4C41-59CAD69BA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A5483-3397-4FC0-1CEC-35885EDA9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3A966-8403-8285-16B1-FE1DCA44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A7B8FAB-91B0-4D7A-AB0F-CFE5059866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066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7CCC3-C9EC-D0A6-0407-A0AF57C7C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1E9E6-E6F5-AC27-0970-B01DB2962F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E1794C-A42C-33F3-2D4C-29D8A55F0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53115-0F73-70DA-6980-FC4B73CF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789E4-4752-8DEB-CA23-D3C710244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AC38E-30AF-6C7F-1C43-A557473E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681355-A6A9-49F0-9B82-63B29EF73E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6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86FDD0-4ABC-9C67-0425-95BCF610B5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CB128-52FA-E858-0E6D-239F94F319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F38CE-C26D-444F-DB5C-5D88256C6F0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B64B8-2F27-CC7D-FAC1-B09FFEE90BDD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67447-490C-CA1C-1157-DBCA39D0A2C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Noto Sans" pitchFamily="2"/>
              </a:defRPr>
            </a:lvl1pPr>
          </a:lstStyle>
          <a:p>
            <a:pPr lvl="0"/>
            <a:fld id="{666E46E5-8A79-4DC6-9F2A-798AB81E868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redirect?event=channel_description&amp;redir_token=QUFFLUhqbml1SDZtT2VtMnhkaTVDM3VfY053b293M3VmUXxBQ3Jtc0ttRlBubEJfZFNBeGgyc1d4N2pTczgtLXFzRUxXZm1OQzNzOTRqMllvZGRza2Zjb2hGUDZLbGxaQl9OU3lWU3N5cG5NZ1BUeUU4OTVJV21md2x2U21TanEyOV8ta2tmOGs5RGxxWkkzazhoWm15aVZGbw&amp;q=https%3A%2F%2Ffsl.fmrib.ox.ac.uk%2Ffslcourse%2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redirect?event=channel_description&amp;redir_token=QUFFLUhqbml1SDZtT2VtMnhkaTVDM3VfY053b293M3VmUXxBQ3Jtc0ttRlBubEJfZFNBeGgyc1d4N2pTczgtLXFzRUxXZm1OQzNzOTRqMllvZGRza2Zjb2hGUDZLbGxaQl9OU3lWU3N5cG5NZ1BUeUU4OTVJV21md2x2U21TanEyOV8ta2tmOGs5RGxxWkkzazhoWm15aVZGbw&amp;q=https%3A%2F%2Ffsl.fmrib.ox.ac.uk%2Ffslcourse%2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redirect?event=channel_description&amp;redir_token=QUFFLUhqbml1SDZtT2VtMnhkaTVDM3VfY053b293M3VmUXxBQ3Jtc0ttRlBubEJfZFNBeGgyc1d4N2pTczgtLXFzRUxXZm1OQzNzOTRqMllvZGRza2Zjb2hGUDZLbGxaQl9OU3lWU3N5cG5NZ1BUeUU4OTVJV21md2x2U21TanEyOV8ta2tmOGs5RGxxWkkzazhoWm15aVZGbw&amp;q=https%3A%2F%2Ffsl.fmrib.ox.ac.uk%2Ffslcourse%2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91E94E-E533-D956-3B45-DDE90FB2F7D0}"/>
              </a:ext>
            </a:extLst>
          </p:cNvPr>
          <p:cNvSpPr txBox="1"/>
          <p:nvPr/>
        </p:nvSpPr>
        <p:spPr>
          <a:xfrm>
            <a:off x="685799" y="914400"/>
            <a:ext cx="8915399" cy="68579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/>
            </a:pPr>
            <a:r>
              <a:rPr lang="en-US" sz="3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Ex1.16: B0 Distortion correction in EPI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4A8058-4E2F-86E1-E0F7-217F7B0B5BE9}"/>
              </a:ext>
            </a:extLst>
          </p:cNvPr>
          <p:cNvSpPr txBox="1"/>
          <p:nvPr/>
        </p:nvSpPr>
        <p:spPr>
          <a:xfrm>
            <a:off x="1371599" y="457200"/>
            <a:ext cx="7315200" cy="346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MRI Pulse Sequence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0471F-C7E3-F140-FDF1-2D409F605F3D}"/>
              </a:ext>
            </a:extLst>
          </p:cNvPr>
          <p:cNvSpPr txBox="1"/>
          <p:nvPr/>
        </p:nvSpPr>
        <p:spPr>
          <a:xfrm>
            <a:off x="3217334" y="4182533"/>
            <a:ext cx="408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Presented by:</a:t>
            </a:r>
          </a:p>
          <a:p>
            <a:r>
              <a:rPr lang="en-IN" dirty="0"/>
              <a:t>                    Utkarsha Shukla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5BC894-7E90-F370-564D-4DF167E315AC}"/>
              </a:ext>
            </a:extLst>
          </p:cNvPr>
          <p:cNvSpPr txBox="1"/>
          <p:nvPr/>
        </p:nvSpPr>
        <p:spPr>
          <a:xfrm>
            <a:off x="2286000" y="-78348"/>
            <a:ext cx="5486399" cy="10018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u="sng">
                <a:uFillTx/>
              </a:defRPr>
            </a:pPr>
            <a:r>
              <a:rPr lang="en-US" sz="3200" b="0" i="0" u="sng" strike="noStrike" kern="1200" cap="none" dirty="0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Echo Planar Imaging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AD169C-EEEB-F2C5-8683-711A8E7B90EE}"/>
              </a:ext>
            </a:extLst>
          </p:cNvPr>
          <p:cNvSpPr txBox="1"/>
          <p:nvPr/>
        </p:nvSpPr>
        <p:spPr>
          <a:xfrm>
            <a:off x="306628" y="629548"/>
            <a:ext cx="10515600" cy="2479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Unlike conventional MR techniques, EPI requires a single excitation pulse and whole k-space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is sampled in a continuous trajectory.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Since the decay of signal is governed by T2 and field inhomogeneity, the acquisition should be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 complete within 50ms-100ms. 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Advantage- Complete use of spin magnetization and Signal-to-noise ratio is high.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Disadvantage- Makes the system vulnerable to inhomogeneities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endParaRPr lang="en-US" sz="1800" b="0" i="0" u="none" strike="noStrike" kern="1200" cap="none" dirty="0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endParaRPr lang="en-US" sz="1800" b="0" i="0" u="none" strike="noStrike" kern="1200" cap="none" dirty="0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StarSymbol"/>
              <a:buChar char="●"/>
              <a:tabLst/>
            </a:pPr>
            <a:endParaRPr lang="en-US" sz="1800" b="0" i="0" u="none" strike="noStrike" kern="1200" cap="none" dirty="0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4733493D-A862-EEB3-7561-FF7FBF9216A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t="7948"/>
          <a:stretch>
            <a:fillRect/>
          </a:stretch>
        </p:blipFill>
        <p:spPr>
          <a:xfrm>
            <a:off x="685799" y="2743199"/>
            <a:ext cx="3830399" cy="26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>
            <a:extLst>
              <a:ext uri="{FF2B5EF4-FFF2-40B4-BE49-F238E27FC236}">
                <a16:creationId xmlns:a16="http://schemas.microsoft.com/office/drawing/2014/main" id="{21B557AE-BB5E-6AD5-CF89-BD064E26E3E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-1298" t="2060"/>
          <a:stretch>
            <a:fillRect/>
          </a:stretch>
        </p:blipFill>
        <p:spPr>
          <a:xfrm>
            <a:off x="5029200" y="2670840"/>
            <a:ext cx="4114800" cy="281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CE061807-8E80-3F78-0455-0BB136C925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/>
            <a:alphaModFix/>
          </a:blip>
          <a:srcRect l="5921" t="64590" r="62967" b="8067"/>
          <a:stretch/>
        </p:blipFill>
        <p:spPr>
          <a:xfrm>
            <a:off x="2057400" y="1600200"/>
            <a:ext cx="2116667" cy="1549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>
            <a:extLst>
              <a:ext uri="{FF2B5EF4-FFF2-40B4-BE49-F238E27FC236}">
                <a16:creationId xmlns:a16="http://schemas.microsoft.com/office/drawing/2014/main" id="{79F0CF6B-77C1-78A5-7048-8D853BED9F5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9583" t="64590" r="62666" b="7177"/>
          <a:stretch/>
        </p:blipFill>
        <p:spPr>
          <a:xfrm>
            <a:off x="2286000" y="3429000"/>
            <a:ext cx="1888067" cy="15998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F61444-5DCE-DAEC-099B-8C02D6FA5F9E}"/>
              </a:ext>
            </a:extLst>
          </p:cNvPr>
          <p:cNvSpPr txBox="1"/>
          <p:nvPr/>
        </p:nvSpPr>
        <p:spPr>
          <a:xfrm>
            <a:off x="3429000" y="54000"/>
            <a:ext cx="3210479" cy="4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u="sng">
                <a:uFillTx/>
              </a:defRPr>
            </a:pPr>
            <a:r>
              <a:rPr lang="en-US" sz="2200" b="0" i="0" u="sng" strike="noStrike" kern="1200" cap="none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uFillTx/>
                <a:latin typeface="Liberation Sans" pitchFamily="18"/>
                <a:ea typeface="WenQuanYi Zen Hei" pitchFamily="2"/>
                <a:cs typeface="FreeSans" pitchFamily="2"/>
              </a:rPr>
              <a:t>Causes </a:t>
            </a:r>
            <a:r>
              <a:rPr lang="en-US" sz="2200" b="0" i="0" u="sng" strike="noStrike" kern="1200" cap="none" dirty="0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for B0 Distortion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9C5B11-F180-8F96-BF16-475686A5381A}"/>
              </a:ext>
            </a:extLst>
          </p:cNvPr>
          <p:cNvSpPr txBox="1"/>
          <p:nvPr/>
        </p:nvSpPr>
        <p:spPr>
          <a:xfrm>
            <a:off x="655920" y="457200"/>
            <a:ext cx="9402480" cy="943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200" b="0" i="0" u="none" strike="noStrike" kern="1200" cap="none" dirty="0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Main cause is residual magnetic field inhomogeneity, due both to the </a:t>
            </a:r>
            <a:r>
              <a:rPr lang="en-US" sz="1200" b="1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external room temperature shim coils</a:t>
            </a:r>
            <a:r>
              <a:rPr lang="en-US" sz="1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not being optimally set and </a:t>
            </a:r>
            <a:r>
              <a:rPr lang="en-US" sz="1200" b="1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high order internal magnetic field inhomogeneities in the sample</a:t>
            </a:r>
            <a:r>
              <a:rPr lang="en-US" sz="1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, which cannot always easily be shimmed out using external coils.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endParaRPr lang="en-US" sz="1200" dirty="0"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tabLst/>
            </a:pPr>
            <a:r>
              <a:rPr lang="en-US" sz="1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Here, the disturbance is due </a:t>
            </a:r>
            <a:r>
              <a:rPr lang="en-US" sz="120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to </a:t>
            </a:r>
            <a:r>
              <a:rPr lang="en-US" sz="1200" b="1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air-tissue interface</a:t>
            </a:r>
            <a:r>
              <a:rPr lang="en-US" sz="12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98D6C-EA4E-B0B0-BBA5-51246D4D8166}"/>
              </a:ext>
            </a:extLst>
          </p:cNvPr>
          <p:cNvSpPr txBox="1"/>
          <p:nvPr/>
        </p:nvSpPr>
        <p:spPr>
          <a:xfrm>
            <a:off x="228600" y="3886200"/>
            <a:ext cx="2057400" cy="602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u="sng">
                <a:uFillTx/>
              </a:defRPr>
            </a:pPr>
            <a:r>
              <a:rPr lang="en-US" sz="1800" b="0" i="0" u="sng" strike="noStrike" kern="1200" cap="none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Homogeneous B0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BCFAE-B071-694D-A9E1-F955817D7AD9}"/>
              </a:ext>
            </a:extLst>
          </p:cNvPr>
          <p:cNvSpPr txBox="1"/>
          <p:nvPr/>
        </p:nvSpPr>
        <p:spPr>
          <a:xfrm>
            <a:off x="186120" y="2062440"/>
            <a:ext cx="2286000" cy="602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u="sng">
                <a:uFillTx/>
              </a:defRPr>
            </a:pPr>
            <a:r>
              <a:rPr lang="en-US" sz="1800" b="0" i="0" u="sng" strike="noStrike" kern="1200" cap="none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Inhomogeneous B0</a:t>
            </a:r>
          </a:p>
        </p:txBody>
      </p:sp>
      <p:pic>
        <p:nvPicPr>
          <p:cNvPr id="8" name="">
            <a:extLst>
              <a:ext uri="{FF2B5EF4-FFF2-40B4-BE49-F238E27FC236}">
                <a16:creationId xmlns:a16="http://schemas.microsoft.com/office/drawing/2014/main" id="{3A289AE9-1A47-3BA5-0BA1-02191FD7DA6C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7285567" y="1634705"/>
            <a:ext cx="250776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32C9574-523F-DD77-53AD-61670F9D5A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33209" y="1400760"/>
            <a:ext cx="1883248" cy="2101958"/>
          </a:xfrm>
          <a:prstGeom prst="rect">
            <a:avLst/>
          </a:prstGeom>
        </p:spPr>
      </p:pic>
      <p:pic>
        <p:nvPicPr>
          <p:cNvPr id="13" name="Recording 2024-08-09 073858">
            <a:hlinkClick r:id="" action="ppaction://media"/>
            <a:extLst>
              <a:ext uri="{FF2B5EF4-FFF2-40B4-BE49-F238E27FC236}">
                <a16:creationId xmlns:a16="http://schemas.microsoft.com/office/drawing/2014/main" id="{AFDE22BE-7D26-AEAD-A669-F48D50E6F99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627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12734" y="3886200"/>
            <a:ext cx="5545666" cy="17108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E129BC-86CC-13C3-DD12-4246F79BB0BD}"/>
              </a:ext>
            </a:extLst>
          </p:cNvPr>
          <p:cNvSpPr txBox="1"/>
          <p:nvPr/>
        </p:nvSpPr>
        <p:spPr>
          <a:xfrm>
            <a:off x="6774391" y="3529488"/>
            <a:ext cx="204046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/>
              <a:t>Signal Loss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85EC08-FAB8-0701-771B-C67A4628E36D}"/>
              </a:ext>
            </a:extLst>
          </p:cNvPr>
          <p:cNvSpPr txBox="1"/>
          <p:nvPr/>
        </p:nvSpPr>
        <p:spPr>
          <a:xfrm>
            <a:off x="7975600" y="1412304"/>
            <a:ext cx="141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/>
              <a:t>Shim coils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7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C2017ECB-CAB3-04E8-BF71-B96C8AAF0C3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11400">
            <a:off x="133398" y="905980"/>
            <a:ext cx="5351760" cy="44312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792911-123A-41B7-A5CA-9BD40284571A}"/>
              </a:ext>
            </a:extLst>
          </p:cNvPr>
          <p:cNvSpPr txBox="1"/>
          <p:nvPr/>
        </p:nvSpPr>
        <p:spPr>
          <a:xfrm>
            <a:off x="1371599" y="5346000"/>
            <a:ext cx="8458200" cy="601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700"/>
            </a:pPr>
            <a:r>
              <a:rPr lang="en-US" sz="7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1. 1. Hwang, SH., Lee, HS., Choi, S.H. et al. Distortion correction using topup algorithm by single k-space (TASK) for echo planar imaging. Sci Rep 13, 18751 (2023).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700"/>
            </a:pPr>
            <a:r>
              <a:rPr lang="en-US" sz="7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2. fmri.ucsd.edu/Howto/3T/DTI-TOPUP.html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700"/>
            </a:pPr>
            <a:endParaRPr lang="en-US" sz="7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FF9534-C01B-B5A1-343A-50239D962334}"/>
              </a:ext>
            </a:extLst>
          </p:cNvPr>
          <p:cNvSpPr txBox="1"/>
          <p:nvPr/>
        </p:nvSpPr>
        <p:spPr>
          <a:xfrm>
            <a:off x="4148667" y="0"/>
            <a:ext cx="2514600" cy="4593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600" u="sng">
                <a:uFillTx/>
              </a:defRPr>
            </a:pPr>
            <a:r>
              <a:rPr lang="en-US" sz="2600" b="0" i="0" u="sng" strike="noStrike" kern="1200" cap="none" dirty="0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Methodology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54C640-36F1-9428-FA36-84E599616E44}"/>
              </a:ext>
            </a:extLst>
          </p:cNvPr>
          <p:cNvSpPr txBox="1"/>
          <p:nvPr/>
        </p:nvSpPr>
        <p:spPr>
          <a:xfrm>
            <a:off x="6400799" y="4454280"/>
            <a:ext cx="1600200" cy="346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Toolbox: FSL</a:t>
            </a:r>
          </a:p>
        </p:txBody>
      </p:sp>
      <p:pic>
        <p:nvPicPr>
          <p:cNvPr id="6" name="">
            <a:extLst>
              <a:ext uri="{FF2B5EF4-FFF2-40B4-BE49-F238E27FC236}">
                <a16:creationId xmlns:a16="http://schemas.microsoft.com/office/drawing/2014/main" id="{E591C21C-9926-9F2F-63E9-64D920F1CBA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830560" y="1600200"/>
            <a:ext cx="4227839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DD9B3A-4A51-1CAB-BDE1-914A79A9CFA6}"/>
              </a:ext>
            </a:extLst>
          </p:cNvPr>
          <p:cNvSpPr txBox="1"/>
          <p:nvPr/>
        </p:nvSpPr>
        <p:spPr>
          <a:xfrm>
            <a:off x="6172200" y="1368000"/>
            <a:ext cx="3886200" cy="374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/>
            </a:pPr>
            <a:r>
              <a:rPr lang="en-US" sz="10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Blips up and blips down in a single k-space, using 2 different k-spaces in my code</a:t>
            </a:r>
          </a:p>
        </p:txBody>
      </p:sp>
      <p:sp>
        <p:nvSpPr>
          <p:cNvPr id="8" name="Straight Connector 7">
            <a:extLst>
              <a:ext uri="{FF2B5EF4-FFF2-40B4-BE49-F238E27FC236}">
                <a16:creationId xmlns:a16="http://schemas.microsoft.com/office/drawing/2014/main" id="{2FF327A1-1F58-C89E-48BB-7AB9FCBAAC74}"/>
              </a:ext>
            </a:extLst>
          </p:cNvPr>
          <p:cNvSpPr/>
          <p:nvPr/>
        </p:nvSpPr>
        <p:spPr>
          <a:xfrm>
            <a:off x="5486399" y="4572000"/>
            <a:ext cx="914400" cy="0"/>
          </a:xfrm>
          <a:prstGeom prst="line">
            <a:avLst/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  <p:txBody>
          <a:bodyPr vert="horz" wrap="squar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E4E1567D-A6E8-64A5-4005-99FFC8843A4B}"/>
              </a:ext>
            </a:extLst>
          </p:cNvPr>
          <p:cNvSpPr/>
          <p:nvPr/>
        </p:nvSpPr>
        <p:spPr>
          <a:xfrm>
            <a:off x="5257800" y="3200400"/>
            <a:ext cx="914400" cy="0"/>
          </a:xfrm>
          <a:prstGeom prst="line">
            <a:avLst/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  <p:txBody>
          <a:bodyPr vert="horz" wrap="squar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10" name="Straight Connector 9">
            <a:extLst>
              <a:ext uri="{FF2B5EF4-FFF2-40B4-BE49-F238E27FC236}">
                <a16:creationId xmlns:a16="http://schemas.microsoft.com/office/drawing/2014/main" id="{916720B7-E312-BB7D-47C4-9D42C9266016}"/>
              </a:ext>
            </a:extLst>
          </p:cNvPr>
          <p:cNvSpPr/>
          <p:nvPr/>
        </p:nvSpPr>
        <p:spPr>
          <a:xfrm>
            <a:off x="5492520" y="2057400"/>
            <a:ext cx="679680" cy="457200"/>
          </a:xfrm>
          <a:prstGeom prst="line">
            <a:avLst/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  <p:txBody>
          <a:bodyPr vert="horz" wrap="squar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AD0BF5-626F-1699-BB2A-892BA7B24C4B}"/>
              </a:ext>
            </a:extLst>
          </p:cNvPr>
          <p:cNvSpPr txBox="1"/>
          <p:nvPr/>
        </p:nvSpPr>
        <p:spPr>
          <a:xfrm>
            <a:off x="3098799" y="453601"/>
            <a:ext cx="820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Distortion occurs in Phase-Encoding direction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>
            <a:extLst>
              <a:ext uri="{FF2B5EF4-FFF2-40B4-BE49-F238E27FC236}">
                <a16:creationId xmlns:a16="http://schemas.microsoft.com/office/drawing/2014/main" id="{10994F8E-F0F5-1F3F-96E3-7FBA43EBC96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t="7488"/>
          <a:stretch>
            <a:fillRect/>
          </a:stretch>
        </p:blipFill>
        <p:spPr>
          <a:xfrm>
            <a:off x="457200" y="457200"/>
            <a:ext cx="322812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>
            <a:extLst>
              <a:ext uri="{FF2B5EF4-FFF2-40B4-BE49-F238E27FC236}">
                <a16:creationId xmlns:a16="http://schemas.microsoft.com/office/drawing/2014/main" id="{7A8CB60B-93FF-9213-153E-BC55CF5C4B9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l="2589" t="10611" r="8690" b="7"/>
          <a:stretch>
            <a:fillRect/>
          </a:stretch>
        </p:blipFill>
        <p:spPr>
          <a:xfrm>
            <a:off x="6095880" y="457200"/>
            <a:ext cx="3429000" cy="26888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0D00D0-8828-7AE3-B2DB-9AB4FB88A9E8}"/>
              </a:ext>
            </a:extLst>
          </p:cNvPr>
          <p:cNvSpPr txBox="1"/>
          <p:nvPr/>
        </p:nvSpPr>
        <p:spPr>
          <a:xfrm>
            <a:off x="685799" y="131400"/>
            <a:ext cx="3507479" cy="602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u="sng">
                <a:uFillTx/>
              </a:defRPr>
            </a:pPr>
            <a:r>
              <a:rPr lang="en-US" sz="1800" b="0" i="0" u="sng" strike="noStrike" kern="1200" cap="none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Positive-Encoding(+ve blips)</a:t>
            </a:r>
          </a:p>
        </p:txBody>
      </p:sp>
      <p:pic>
        <p:nvPicPr>
          <p:cNvPr id="5" name="">
            <a:extLst>
              <a:ext uri="{FF2B5EF4-FFF2-40B4-BE49-F238E27FC236}">
                <a16:creationId xmlns:a16="http://schemas.microsoft.com/office/drawing/2014/main" id="{9CD2A46E-BA93-73F6-84FA-A4854FAB889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6095880" y="2869920"/>
            <a:ext cx="3733920" cy="280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">
            <a:extLst>
              <a:ext uri="{FF2B5EF4-FFF2-40B4-BE49-F238E27FC236}">
                <a16:creationId xmlns:a16="http://schemas.microsoft.com/office/drawing/2014/main" id="{37A2256D-951F-5179-AC29-64E56C358D94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228960" y="2700360"/>
            <a:ext cx="3657240" cy="27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EF2294-9DEF-52BB-A572-F9ED6C3FEC74}"/>
              </a:ext>
            </a:extLst>
          </p:cNvPr>
          <p:cNvSpPr txBox="1"/>
          <p:nvPr/>
        </p:nvSpPr>
        <p:spPr>
          <a:xfrm>
            <a:off x="6400799" y="110880"/>
            <a:ext cx="3429000" cy="602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u="sng">
                <a:uFillTx/>
              </a:defRPr>
            </a:pPr>
            <a:r>
              <a:rPr lang="en-US" sz="1800" b="0" i="0" u="sng" strike="noStrike" kern="1200" cap="none">
                <a:ln>
                  <a:noFill/>
                </a:ln>
                <a:uFillTx/>
                <a:latin typeface="Liberation Sans" pitchFamily="18"/>
                <a:ea typeface="WenQuanYi Zen Hei" pitchFamily="2"/>
                <a:cs typeface="FreeSans" pitchFamily="2"/>
              </a:rPr>
              <a:t>Negative-Encoding(-ve blips)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131BC17-6512-7B23-4805-948DA163381C}"/>
              </a:ext>
            </a:extLst>
          </p:cNvPr>
          <p:cNvSpPr/>
          <p:nvPr/>
        </p:nvSpPr>
        <p:spPr>
          <a:xfrm>
            <a:off x="4114800" y="4572000"/>
            <a:ext cx="2057400" cy="4572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  <p:txBody>
          <a:bodyPr vert="horz" wrap="square" lIns="90000" tIns="45000" rIns="90000" bIns="45000" anchor="ctr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</a:pPr>
            <a:r>
              <a:rPr lang="en-US" sz="10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Sign reversal of the effects of ΔB0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F120-AE43-E111-D5D8-CC942B9C9B5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9560" y="0"/>
            <a:ext cx="8843040" cy="685799"/>
          </a:xfrm>
        </p:spPr>
        <p:txBody>
          <a:bodyPr vert="horz"/>
          <a:lstStyle/>
          <a:p>
            <a:pPr lvl="0"/>
            <a:r>
              <a:rPr lang="en-US" sz="2200" u="sng" dirty="0"/>
              <a:t>Approach: Top-Up Distortion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5DEDE-1D3E-3D68-7D5C-BC8A09D01A44}"/>
              </a:ext>
            </a:extLst>
          </p:cNvPr>
          <p:cNvSpPr txBox="1"/>
          <p:nvPr/>
        </p:nvSpPr>
        <p:spPr>
          <a:xfrm>
            <a:off x="179280" y="688679"/>
            <a:ext cx="9975600" cy="773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2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200" b="0" i="0" u="none" strike="noStrike" kern="1200" cap="none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4CD6B8-FA19-ADA0-FACC-4922E92FA0D9}"/>
              </a:ext>
            </a:extLst>
          </p:cNvPr>
          <p:cNvSpPr txBox="1"/>
          <p:nvPr/>
        </p:nvSpPr>
        <p:spPr>
          <a:xfrm>
            <a:off x="2743199" y="1461960"/>
            <a:ext cx="5257800" cy="71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2200" b="0"/>
            </a:pPr>
            <a:r>
              <a:rPr lang="en-US" sz="22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 </a:t>
            </a:r>
          </a:p>
        </p:txBody>
      </p:sp>
      <p:pic>
        <p:nvPicPr>
          <p:cNvPr id="5" name="">
            <a:extLst>
              <a:ext uri="{FF2B5EF4-FFF2-40B4-BE49-F238E27FC236}">
                <a16:creationId xmlns:a16="http://schemas.microsoft.com/office/drawing/2014/main" id="{F73EE7C7-036B-85ED-37E6-211AE0D4D0F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89318" y="907751"/>
            <a:ext cx="2743199" cy="40741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C1B33-E638-ACFC-0AA7-6EF23BC05BA9}"/>
              </a:ext>
            </a:extLst>
          </p:cNvPr>
          <p:cNvSpPr txBox="1"/>
          <p:nvPr/>
        </p:nvSpPr>
        <p:spPr>
          <a:xfrm>
            <a:off x="24840" y="5340600"/>
            <a:ext cx="10033560" cy="3744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57"/>
              </a:spcBef>
              <a:spcAft>
                <a:spcPts val="0"/>
              </a:spcAft>
              <a:buNone/>
              <a:tabLst/>
              <a:defRPr sz="6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defRPr>
            </a:pPr>
            <a:endParaRPr lang="en-US" sz="600" b="0" i="0" u="none" strike="noStrike" kern="1200" cap="none" dirty="0">
              <a:ln>
                <a:noFill/>
              </a:ln>
              <a:latin typeface="Liberation Sans" pitchFamily="18"/>
              <a:ea typeface="WenQuanYi Zen Hei" pitchFamily="2"/>
              <a:cs typeface="Free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57"/>
              </a:spcBef>
              <a:spcAft>
                <a:spcPts val="0"/>
              </a:spcAft>
              <a:buNone/>
              <a:tabLst/>
              <a:defRPr sz="600" b="0" i="0" u="none" strike="noStrike" kern="1200" cap="none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defRPr>
            </a:pPr>
            <a:r>
              <a:rPr lang="en-US" sz="6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2. Jesper L.R. Andersson, Stefan </a:t>
            </a:r>
            <a:r>
              <a:rPr lang="en-US" sz="600" b="0" i="0" u="none" strike="noStrike" kern="1200" cap="none" dirty="0" err="1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Skare</a:t>
            </a:r>
            <a:r>
              <a:rPr lang="en-US" sz="600" b="0" i="0" u="none" strike="noStrike" kern="1200" cap="none" dirty="0">
                <a:ln>
                  <a:noFill/>
                </a:ln>
                <a:latin typeface="Liberation Sans" pitchFamily="18"/>
                <a:ea typeface="WenQuanYi Zen Hei" pitchFamily="2"/>
                <a:cs typeface="FreeSans" pitchFamily="2"/>
              </a:rPr>
              <a:t>, John Ashburner, How to correct susceptibility distortions in spin-echo echo-planar images: application to diffusion tensor imaging,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A0B8FB1-4CBE-E029-5FBB-CCF8E175E5DB}"/>
              </a:ext>
            </a:extLst>
          </p:cNvPr>
          <p:cNvCxnSpPr>
            <a:cxnSpLocks/>
          </p:cNvCxnSpPr>
          <p:nvPr/>
        </p:nvCxnSpPr>
        <p:spPr>
          <a:xfrm flipH="1" flipV="1">
            <a:off x="3124200" y="1277294"/>
            <a:ext cx="343783" cy="8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605A146-6EA7-1D48-4C3F-7850D5CFD3AB}"/>
              </a:ext>
            </a:extLst>
          </p:cNvPr>
          <p:cNvSpPr/>
          <p:nvPr/>
        </p:nvSpPr>
        <p:spPr>
          <a:xfrm>
            <a:off x="3505200" y="955928"/>
            <a:ext cx="2362199" cy="8647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Field-Map to measure deviations in B0 and Signal Loss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49FFAC-67C3-2E36-0499-753E7AAD40E2}"/>
              </a:ext>
            </a:extLst>
          </p:cNvPr>
          <p:cNvSpPr/>
          <p:nvPr/>
        </p:nvSpPr>
        <p:spPr>
          <a:xfrm>
            <a:off x="6802171" y="1611268"/>
            <a:ext cx="2472090" cy="7732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Unwarp with the field map to improve image registration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9E72FBB-E0A5-8C2A-E82B-EBC5D610062A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5867399" y="1388308"/>
            <a:ext cx="934772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CDF165C-AD96-05B0-DF33-56DEA75C7A54}"/>
              </a:ext>
            </a:extLst>
          </p:cNvPr>
          <p:cNvSpPr txBox="1"/>
          <p:nvPr/>
        </p:nvSpPr>
        <p:spPr>
          <a:xfrm>
            <a:off x="6775094" y="2656979"/>
            <a:ext cx="2716213" cy="899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F85CBD-6CD4-175B-C455-47182797E0F8}"/>
              </a:ext>
            </a:extLst>
          </p:cNvPr>
          <p:cNvSpPr/>
          <p:nvPr/>
        </p:nvSpPr>
        <p:spPr>
          <a:xfrm>
            <a:off x="6748108" y="2697537"/>
            <a:ext cx="2743199" cy="9854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Deweight</a:t>
            </a:r>
            <a:r>
              <a:rPr lang="en-IN" dirty="0"/>
              <a:t> area with substantial signal loss during registration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A05FE54-DF53-21C9-E0C9-FED3C08C6552}"/>
              </a:ext>
            </a:extLst>
          </p:cNvPr>
          <p:cNvCxnSpPr/>
          <p:nvPr/>
        </p:nvCxnSpPr>
        <p:spPr>
          <a:xfrm>
            <a:off x="5723509" y="1813962"/>
            <a:ext cx="973666" cy="1574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054ACB3-3ECB-C182-5CCB-6FE43723CEF1}"/>
              </a:ext>
            </a:extLst>
          </p:cNvPr>
          <p:cNvCxnSpPr/>
          <p:nvPr/>
        </p:nvCxnSpPr>
        <p:spPr>
          <a:xfrm>
            <a:off x="5904616" y="1118179"/>
            <a:ext cx="13005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B38B48D-ACEA-1832-2092-6CDE7DABCC4C}"/>
              </a:ext>
            </a:extLst>
          </p:cNvPr>
          <p:cNvSpPr/>
          <p:nvPr/>
        </p:nvSpPr>
        <p:spPr>
          <a:xfrm>
            <a:off x="7264400" y="685799"/>
            <a:ext cx="2009861" cy="6491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 Gradient Echo or blip reversed EPI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061E1C-B65E-4063-93F9-D21845AFEB6E}"/>
              </a:ext>
            </a:extLst>
          </p:cNvPr>
          <p:cNvSpPr txBox="1"/>
          <p:nvPr/>
        </p:nvSpPr>
        <p:spPr>
          <a:xfrm>
            <a:off x="769147" y="581940"/>
            <a:ext cx="142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Magnitude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1CDB32-9EFD-6179-8FB9-78662FEC2CC0}"/>
              </a:ext>
            </a:extLst>
          </p:cNvPr>
          <p:cNvSpPr txBox="1"/>
          <p:nvPr/>
        </p:nvSpPr>
        <p:spPr>
          <a:xfrm>
            <a:off x="2260358" y="556316"/>
            <a:ext cx="103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Phase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542B386-F9E8-56D3-D144-3B2A7B17EA28}"/>
              </a:ext>
            </a:extLst>
          </p:cNvPr>
          <p:cNvCxnSpPr>
            <a:cxnSpLocks/>
          </p:cNvCxnSpPr>
          <p:nvPr/>
        </p:nvCxnSpPr>
        <p:spPr>
          <a:xfrm>
            <a:off x="3267203" y="2472292"/>
            <a:ext cx="863137" cy="471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B4628F33-82D7-BAB5-8C26-2766D153A082}"/>
              </a:ext>
            </a:extLst>
          </p:cNvPr>
          <p:cNvSpPr/>
          <p:nvPr/>
        </p:nvSpPr>
        <p:spPr>
          <a:xfrm>
            <a:off x="3657600" y="2971421"/>
            <a:ext cx="2490652" cy="467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Displacement of each pixel along the </a:t>
            </a:r>
            <a:r>
              <a:rPr lang="en-IN" dirty="0" err="1"/>
              <a:t>the</a:t>
            </a:r>
            <a:r>
              <a:rPr lang="en-IN" dirty="0"/>
              <a:t> line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9AAAE66-6562-17FB-BBBD-F531D99A678A}"/>
              </a:ext>
            </a:extLst>
          </p:cNvPr>
          <p:cNvCxnSpPr>
            <a:cxnSpLocks/>
          </p:cNvCxnSpPr>
          <p:nvPr/>
        </p:nvCxnSpPr>
        <p:spPr>
          <a:xfrm>
            <a:off x="3124200" y="4564440"/>
            <a:ext cx="1778726" cy="37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A5A2448-741A-9ECC-4DFA-1556BEE20807}"/>
              </a:ext>
            </a:extLst>
          </p:cNvPr>
          <p:cNvSpPr/>
          <p:nvPr/>
        </p:nvSpPr>
        <p:spPr>
          <a:xfrm>
            <a:off x="4902926" y="4762799"/>
            <a:ext cx="2046514" cy="5347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Intensity profile along the line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1544F2-F043-5BCB-4F21-8300FF3426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8" t="4938"/>
          <a:stretch/>
        </p:blipFill>
        <p:spPr>
          <a:xfrm>
            <a:off x="237066" y="704246"/>
            <a:ext cx="5096933" cy="2425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ABFC51-F898-4452-1501-126A727A3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7" t="6715"/>
          <a:stretch/>
        </p:blipFill>
        <p:spPr>
          <a:xfrm>
            <a:off x="4292600" y="3024112"/>
            <a:ext cx="5477932" cy="2646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5827AB-3090-F7D7-752B-E11143DD6D77}"/>
              </a:ext>
            </a:extLst>
          </p:cNvPr>
          <p:cNvSpPr txBox="1"/>
          <p:nvPr/>
        </p:nvSpPr>
        <p:spPr>
          <a:xfrm>
            <a:off x="3230034" y="155513"/>
            <a:ext cx="3466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/>
              <a:t>Distortion correction within FEAT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7AA1D5-75BD-36A0-5992-6C73A7AEBA9D}"/>
              </a:ext>
            </a:extLst>
          </p:cNvPr>
          <p:cNvSpPr txBox="1"/>
          <p:nvPr/>
        </p:nvSpPr>
        <p:spPr>
          <a:xfrm>
            <a:off x="-1950" y="5351307"/>
            <a:ext cx="5042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u="none" strike="noStrike" dirty="0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fsl.fmrib.ox.ac.uk/</a:t>
            </a:r>
            <a:r>
              <a:rPr lang="en-IN" b="0" i="0" u="none" strike="noStrike" dirty="0" err="1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fslcourse</a:t>
            </a:r>
            <a:endParaRPr lang="en-IN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4605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EDC57E-C7C2-2E2D-2409-5339FBF35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93" y="329870"/>
            <a:ext cx="4479360" cy="25054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5D04DC-D572-08FF-6DE3-58094756F5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7" t="3273"/>
          <a:stretch/>
        </p:blipFill>
        <p:spPr>
          <a:xfrm>
            <a:off x="4066903" y="2603863"/>
            <a:ext cx="5381897" cy="29247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7BA1E0-43C8-E2F1-2D14-C9774DDF1817}"/>
              </a:ext>
            </a:extLst>
          </p:cNvPr>
          <p:cNvSpPr txBox="1"/>
          <p:nvPr/>
        </p:nvSpPr>
        <p:spPr>
          <a:xfrm>
            <a:off x="-1950" y="5323624"/>
            <a:ext cx="5042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u="none" strike="noStrike" dirty="0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fsl.fmrib.ox.ac.uk/</a:t>
            </a:r>
            <a:r>
              <a:rPr lang="en-IN" b="0" i="0" u="none" strike="noStrike" dirty="0" err="1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fslcourse</a:t>
            </a:r>
            <a:endParaRPr lang="en-IN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19094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5D067-A1A8-2386-0FE1-B49E6803B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1" t="5833"/>
          <a:stretch/>
        </p:blipFill>
        <p:spPr>
          <a:xfrm>
            <a:off x="296091" y="485167"/>
            <a:ext cx="4567447" cy="23501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8FB9A8-7BBA-5F2D-5602-C0205C45A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312" y="2913652"/>
            <a:ext cx="4654789" cy="25020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8F5692-B3C2-8B22-A5CF-52BD59DFEA20}"/>
              </a:ext>
            </a:extLst>
          </p:cNvPr>
          <p:cNvSpPr txBox="1"/>
          <p:nvPr/>
        </p:nvSpPr>
        <p:spPr>
          <a:xfrm>
            <a:off x="58683" y="5301218"/>
            <a:ext cx="5042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u="none" strike="noStrike" dirty="0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fsl.fmrib.ox.ac.uk/</a:t>
            </a:r>
            <a:r>
              <a:rPr lang="en-IN" b="0" i="0" u="none" strike="noStrike" dirty="0" err="1">
                <a:effectLst/>
                <a:highlight>
                  <a:srgbClr val="C0C0C0"/>
                </a:highlight>
                <a:latin typeface="Roboto" panose="02000000000000000000" pitchFamily="2" charset="0"/>
                <a:hlinkClick r:id="rId4"/>
              </a:rPr>
              <a:t>fslcourse</a:t>
            </a:r>
            <a:endParaRPr lang="en-IN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6672341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383</Words>
  <Application>Microsoft Office PowerPoint</Application>
  <PresentationFormat>Widescreen</PresentationFormat>
  <Paragraphs>52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Liberation Sans</vt:lpstr>
      <vt:lpstr>Liberation Serif</vt:lpstr>
      <vt:lpstr>Roboto</vt:lpstr>
      <vt:lpstr>StarSymbol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Approach: Top-Up Distortion Algorithm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utkarsha shukla</dc:creator>
  <cp:lastModifiedBy>utkarsha shukla</cp:lastModifiedBy>
  <cp:revision>8</cp:revision>
  <dcterms:created xsi:type="dcterms:W3CDTF">2024-08-08T13:17:35Z</dcterms:created>
  <dcterms:modified xsi:type="dcterms:W3CDTF">2024-08-09T07:26:50Z</dcterms:modified>
</cp:coreProperties>
</file>

<file path=docProps/thumbnail.jpeg>
</file>